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12d6137aeb4e8d" /><Relationship Type="http://schemas.openxmlformats.org/officeDocument/2006/relationships/extended-properties" Target="/docProps/app.xml" Id="R139a3b9a44fc41b1" /><Relationship Type="http://schemas.openxmlformats.org/officeDocument/2006/relationships/officeDocument" Target="/ppt/presentation.xml" Id="R9e411c4f5ae248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866019b84c41d8"/>
  </p:sldMasterIdLst>
  <p:notesMasterIdLst>
    <p:notesMasterId xmlns:r="http://schemas.openxmlformats.org/officeDocument/2006/relationships" r:id="Rd63f3599a8c64e7a"/>
  </p:notesMasterIdLst>
  <p:sldIdLst>
    <p:sldId xmlns:r="http://schemas.openxmlformats.org/officeDocument/2006/relationships" id="256" r:id="R17539bf0e74b4111"/>
    <p:sldId xmlns:r="http://schemas.openxmlformats.org/officeDocument/2006/relationships" id="257" r:id="Rd0c2673105e94a43"/>
    <p:sldId xmlns:r="http://schemas.openxmlformats.org/officeDocument/2006/relationships" id="258" r:id="R3c61f093f6c04f45"/>
    <p:sldId xmlns:r="http://schemas.openxmlformats.org/officeDocument/2006/relationships" id="259" r:id="Rd42d3465645b4d02"/>
    <p:sldId xmlns:r="http://schemas.openxmlformats.org/officeDocument/2006/relationships" id="260" r:id="Rf6ff85f2ec8f4a51"/>
    <p:sldId xmlns:r="http://schemas.openxmlformats.org/officeDocument/2006/relationships" id="261" r:id="R9e3ca6ad5c5248f6"/>
    <p:sldId xmlns:r="http://schemas.openxmlformats.org/officeDocument/2006/relationships" id="262" r:id="Rc5d05233cbe24730"/>
    <p:sldId xmlns:r="http://schemas.openxmlformats.org/officeDocument/2006/relationships" id="263" r:id="R069f4fe1958b4b0c"/>
    <p:sldId xmlns:r="http://schemas.openxmlformats.org/officeDocument/2006/relationships" id="264" r:id="R8fbd1178cabe4d2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6976ecdb7446ee" /><Relationship Type="http://schemas.openxmlformats.org/officeDocument/2006/relationships/slideMaster" Target="/ppt/slideMasters/slideMaster1.xml" Id="R08866019b84c41d8" /><Relationship Type="http://schemas.openxmlformats.org/officeDocument/2006/relationships/notesMaster" Target="/ppt/notesMasters/notesMaster1.xml" Id="Rd63f3599a8c64e7a" /><Relationship Type="http://schemas.openxmlformats.org/officeDocument/2006/relationships/presProps" Target="/ppt/presProps.xml" Id="R36533ad31c79479f" /><Relationship Type="http://schemas.openxmlformats.org/officeDocument/2006/relationships/tableStyles" Target="/ppt/tableStyles.xml" Id="Rdd25435f65c44b85" /><Relationship Type="http://schemas.openxmlformats.org/officeDocument/2006/relationships/slide" Target="/ppt/slides/slide1.xml" Id="R17539bf0e74b4111" /><Relationship Type="http://schemas.openxmlformats.org/officeDocument/2006/relationships/slide" Target="/ppt/slides/slide2.xml" Id="Rd0c2673105e94a43" /><Relationship Type="http://schemas.openxmlformats.org/officeDocument/2006/relationships/slide" Target="/ppt/slides/slide3.xml" Id="R3c61f093f6c04f45" /><Relationship Type="http://schemas.openxmlformats.org/officeDocument/2006/relationships/slide" Target="/ppt/slides/slide4.xml" Id="Rd42d3465645b4d02" /><Relationship Type="http://schemas.openxmlformats.org/officeDocument/2006/relationships/slide" Target="/ppt/slides/slide5.xml" Id="Rf6ff85f2ec8f4a51" /><Relationship Type="http://schemas.openxmlformats.org/officeDocument/2006/relationships/slide" Target="/ppt/slides/slide6.xml" Id="R9e3ca6ad5c5248f6" /><Relationship Type="http://schemas.openxmlformats.org/officeDocument/2006/relationships/slide" Target="/ppt/slides/slide7.xml" Id="Rc5d05233cbe24730" /><Relationship Type="http://schemas.openxmlformats.org/officeDocument/2006/relationships/slide" Target="/ppt/slides/slide8.xml" Id="R069f4fe1958b4b0c" /><Relationship Type="http://schemas.openxmlformats.org/officeDocument/2006/relationships/slide" Target="/ppt/slides/slide9.xml" Id="R8fbd1178cabe4d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528c31841547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808439b2044046" /><Relationship Type="http://schemas.openxmlformats.org/officeDocument/2006/relationships/notesMaster" Target="/ppt/notesMasters/notesMaster1.xml" Id="R3d295bc3e86a4c3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cc110c06fb4f6c" /><Relationship Type="http://schemas.openxmlformats.org/officeDocument/2006/relationships/notesMaster" Target="/ppt/notesMasters/notesMaster1.xml" Id="Rde404c0d302847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b64f3707734a18" /><Relationship Type="http://schemas.openxmlformats.org/officeDocument/2006/relationships/notesMaster" Target="/ppt/notesMasters/notesMaster1.xml" Id="Rb75987bea7b84f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7b2be32d71341b7" /><Relationship Type="http://schemas.openxmlformats.org/officeDocument/2006/relationships/notesMaster" Target="/ppt/notesMasters/notesMaster1.xml" Id="Re5c2c6695f6243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55d9e270f24b10" /><Relationship Type="http://schemas.openxmlformats.org/officeDocument/2006/relationships/notesMaster" Target="/ppt/notesMasters/notesMaster1.xml" Id="R1ef9825544de4d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f08a4a44b64cdd" /><Relationship Type="http://schemas.openxmlformats.org/officeDocument/2006/relationships/notesMaster" Target="/ppt/notesMasters/notesMaster1.xml" Id="R2a54544d17dc40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9672d4b15e4b94" /><Relationship Type="http://schemas.openxmlformats.org/officeDocument/2006/relationships/notesMaster" Target="/ppt/notesMasters/notesMaster1.xml" Id="R4dec9e54921a43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aa8ce41c89455c" /><Relationship Type="http://schemas.openxmlformats.org/officeDocument/2006/relationships/notesMaster" Target="/ppt/notesMasters/notesMaster1.xml" Id="R59def409718547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23d3a35a544e87" /><Relationship Type="http://schemas.openxmlformats.org/officeDocument/2006/relationships/notesMaster" Target="/ppt/notesMasters/notesMaster1.xml" Id="R288a0cee2d2646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Project details and implementation status are summarized from the repository README and report.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Problem framing follows docs/architecture.md and README.md. This project does not verify NGO impact or legal status.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Outputs are limited to what the curated records support. The user makes the final donation decision.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Architecture from docs/architecture.md. Ollama integration is optional and local; the application has deterministic fallback behavior.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agent-action trace reports selected actions and model/fallback status. It does not expose hidden reasoning text.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Feature list is based on the current application and README.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 docs/data_sources.md for listed organization source pages and curation caveats. Coverage labels are explicitly marked approximate where appropriate.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Recorded automated test results in docs/test_results.md. The tests do not establish user satisfaction, data completeness, live model quality, or donation impact.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Limitations and next steps follow docs/test_results.md and the project report.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6c6756846a43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31c6885f9b2474f" /><Relationship Type="http://schemas.openxmlformats.org/officeDocument/2006/relationships/slideLayout" Target="/ppt/slideLayouts/slideLayout1.xml" Id="Rc7a8703c34ac4b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a8703c34ac4b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06f8c6a974007" /><Relationship Type="http://schemas.openxmlformats.org/officeDocument/2006/relationships/notesSlide" Target="/ppt/notesSlides/notesSlide1.xml" Id="R42418c4f7bdb40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b281513ca64289" /><Relationship Type="http://schemas.openxmlformats.org/officeDocument/2006/relationships/notesSlide" Target="/ppt/notesSlides/notesSlide2.xml" Id="R85f52184523c4a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d7f58eb0914353" /><Relationship Type="http://schemas.openxmlformats.org/officeDocument/2006/relationships/notesSlide" Target="/ppt/notesSlides/notesSlide3.xml" Id="R8f6f1e18f35147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fb0527de4e41da" /><Relationship Type="http://schemas.openxmlformats.org/officeDocument/2006/relationships/notesSlide" Target="/ppt/notesSlides/notesSlide4.xml" Id="R652617cc8cd84b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0fd72a548c4676" /><Relationship Type="http://schemas.openxmlformats.org/officeDocument/2006/relationships/notesSlide" Target="/ppt/notesSlides/notesSlide5.xml" Id="R8c56ca397a604d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641a928f024307" /><Relationship Type="http://schemas.openxmlformats.org/officeDocument/2006/relationships/notesSlide" Target="/ppt/notesSlides/notesSlide6.xml" Id="R88c19a23c14a4d2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422a47ffa4041" /><Relationship Type="http://schemas.openxmlformats.org/officeDocument/2006/relationships/notesSlide" Target="/ppt/notesSlides/notesSlide7.xml" Id="Rb0e36029f1ee48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e74b0aa0cd422b" /><Relationship Type="http://schemas.openxmlformats.org/officeDocument/2006/relationships/notesSlide" Target="/ppt/notesSlides/notesSlide8.xml" Id="R637dbbe1907f46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ff7c3f4324d07" /><Relationship Type="http://schemas.openxmlformats.org/officeDocument/2006/relationships/notesSlide" Target="/ppt/notesSlides/notesSlide9.xml" Id="R01dec98664e84a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D2EA4-1387-4003-B185-8B4DB0BE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239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38A8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38A8A"/>
                </a:solidFill>
                <a:latin typeface="Arial"/>
                <a:ea typeface="Arial"/>
                <a:cs typeface="Arial"/>
              </a:rPr>
              <a:t>BE CSE AGENTIC AI MINI PROJECT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371DB8-0D82-4405-BD93-83ADC0FC1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66900"/>
            <a:ext cx="10287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0E061-3323-4628-9E7F-84FC8554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952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An Agentic AI Assistant for Donor Decision Support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BAE792-EB82-45A4-A9BB-8FAE6C6AA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48125"/>
            <a:ext cx="1714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827590-B4CD-47D7-9A08-9E08CCBF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8572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A locally run decision-support application</a:t>
            </a:r>
          </a:p>
          <a:p xmlns:a="http://schemas.openxmlformats.org/drawingml/2006/main">
            <a:pPr algn="l">
              <a:defRPr sz="172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for exploring curated NGO program information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251F64-FDD6-49A6-A4CE-AD3E7D70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00075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7119936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9B25E9-157D-499D-B0D3-5F579E39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10896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191C3B-2837-47E7-BC18-02DA532F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The donor research 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418A79-6C02-4B61-91FD-0D5E4701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9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3846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BE CSE Agentic AI Mini Project  | 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AEFCB-6F9C-415F-8403-1B5E877E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52575"/>
            <a:ext cx="4686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Donors need to connect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087571-738D-42F1-B429-557AD959F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47875"/>
            <a:ext cx="4572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A cause they care about</a:t>
            </a:r>
          </a:p>
          <a:p xmlns:a="http://schemas.openxmlformats.org/drawingml/2006/main">
            <a:pPr algn="l">
              <a:defRPr sz="2400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with programs and places served</a:t>
            </a:r>
          </a:p>
          <a:p xmlns:a="http://schemas.openxmlformats.org/drawingml/2006/main">
            <a:pPr algn="l">
              <a:defRPr sz="2400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across organization websites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64A3B0-1FCC-40E1-92EA-05D8A35A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58115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B2AF76-76FF-494E-8638-DB93FDF70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55257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What makes it hard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37A3AD-861E-4D00-8319-B7790B43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1907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88C66A-6227-479A-AFBB-346505BF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66925"/>
            <a:ext cx="419100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598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Descriptions use different terms and levels of detail.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CA229-A82F-4672-958C-EBF7F507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638901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39C5F8-6289-452B-9628-6D60DBAC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15076"/>
            <a:ext cx="419100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20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Manual comparison takes time and can miss a stated preference.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D6D25B-80C6-45C2-BBE1-26CE61C2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8705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87A970-DE74-4B96-AFDD-DAB25431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963228"/>
            <a:ext cx="419100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20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Broad claims about impact or coverage are difficult to verify.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E19109-7B66-4D49-BE73-738C12BE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67300"/>
            <a:ext cx="10429875" cy="695325"/>
          </a:xfrm>
          <a:prstGeom xmlns:a="http://schemas.openxmlformats.org/drawingml/2006/main" prst="roundRect">
            <a:avLst>
              <a:gd name="adj" fmla="val 13699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590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Project response: clarify the donor’s request, search a bounded dataset, and show the evidence and caveats.</a:t>
            </a:r>
          </a:p>
        </p:txBody>
      </p:sp>
    </p:spTree>
    <p:extLst>
      <p:ext uri="{BB962C8B-B14F-4D97-AF65-F5344CB8AC3E}">
        <p14:creationId xmlns:p14="http://schemas.microsoft.com/office/powerpoint/2010/main" val="1770376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21D37C-62F2-4973-A10A-21B9F947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10896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C24737-A953-4C21-BB47-973B5950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Donor needs and system response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D2F00D-41EF-464C-941E-C84EB95B9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9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3846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BE CSE Agentic AI Mini Project  | 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B8FF6-8153-4798-A4ED-B7EB7932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5732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38A8A"/>
                </a:solidFill>
                <a:latin typeface="Arial"/>
                <a:ea typeface="Arial"/>
                <a:cs typeface="Arial"/>
              </a:rPr>
              <a:t>DONOR PROVIDES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B0431C-7585-456B-B043-B136659B0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57375"/>
            <a:ext cx="4667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Cause, program, location,</a:t>
            </a:r>
          </a:p>
          <a:p xmlns:a="http://schemas.openxmlformats.org/drawingml/2006/main">
            <a:pPr algn="l">
              <a:defRPr sz="217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and follow-up preferences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2134D9-3E51-4A8C-8893-2BD35DEC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95625"/>
            <a:ext cx="457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ACD4C-C48B-4AA4-A6E1-F30D8672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486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7E9892-DFF5-4EA9-AFEF-09AC23BF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362325"/>
            <a:ext cx="4238625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Free-text request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527A2-DC27-4177-9BF2-327B9B1B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934301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68CEBD-106F-4916-8BC3-E15BE1DFC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10476"/>
            <a:ext cx="4238625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Clarification answer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2F4F4-AD17-4CC8-BF07-B6267CB3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38245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EB9E73-1CE5-4E8A-BA6D-41D4ED2D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258628"/>
            <a:ext cx="4238625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Updated preference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1BEA0F-2379-402F-9326-4FEBA215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5732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38A8A"/>
                </a:solidFill>
                <a:latin typeface="Arial"/>
                <a:ea typeface="Arial"/>
                <a:cs typeface="Arial"/>
              </a:rPr>
              <a:t>SYSTEM RETURNS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2836C0-F49D-451C-8561-C59200666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Matching NGOs, comparison,</a:t>
            </a:r>
          </a:p>
          <a:p xmlns:a="http://schemas.openxmlformats.org/drawingml/2006/main">
            <a:pPr algn="l">
              <a:defRPr sz="217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and source-backed context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F54F22-9293-4698-BD03-52554EC3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95625"/>
            <a:ext cx="457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D94A66-FB71-4C36-ADBE-C346A31D8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486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8AD3C7-C2F0-4D5B-8225-D388FE3B4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362325"/>
            <a:ext cx="438150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Why a record matched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85E521-FC68-4005-9DDE-E956D43C0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934301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DABECB-E689-4078-ADAA-A7B79C7CC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810476"/>
            <a:ext cx="438150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Source link and access date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30C185-0C73-4001-8986-525ECDF7B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38245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05BEF-DC64-424B-AE4B-3FC9F4BBD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258628"/>
            <a:ext cx="438150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Missing-data caveat</a:t>
            </a:r>
          </a:p>
        </p:txBody>
      </p:sp>
    </p:spTree>
    <p:extLst>
      <p:ext uri="{BB962C8B-B14F-4D97-AF65-F5344CB8AC3E}">
        <p14:creationId xmlns:p14="http://schemas.microsoft.com/office/powerpoint/2010/main" val="626348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BCF57E-CF61-4878-8A06-0FC3D46B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10896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F4C768-12AE-4E4C-B003-DD2E899A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System architecture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3294AA-979A-4BD9-9900-7F9F2F14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9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3846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BE CSE Agentic AI Mini Project  | 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22ED7-B1ED-432E-A1C9-69F37991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28875"/>
            <a:ext cx="1809750" cy="1143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DDEAF3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3C0515-0A81-441F-973E-1AFB61C4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2412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Donor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315DC-6705-4928-B36F-BBCD13E6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47975"/>
            <a:ext cx="15811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Request and follow-up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198C2-A7F7-4771-B84E-1C6FD4C3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28875"/>
            <a:ext cx="1952625" cy="1143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275114-2F05-4F78-A12F-DF0A87FD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524125"/>
            <a:ext cx="17240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Streamlit UI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E45D25-65A7-4D48-81BE-C129B9BE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847975"/>
            <a:ext cx="17240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Assistant, directory, editor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598635-5303-4F55-A2D5-50C21FD8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095500"/>
            <a:ext cx="2333625" cy="180975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E4F1EF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942069-7891-4BF3-A935-3BA79468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190750"/>
            <a:ext cx="21050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Agent controller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5B9B6C-DB4E-4D69-83A8-DA37BE94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514600"/>
            <a:ext cx="2105025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Parse preferences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Clarify or search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Refresh on updates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C57737-2BAF-4739-9459-FEC858360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676400"/>
            <a:ext cx="3048000" cy="1143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DD313-F7B7-45E2-9816-7F6718C2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1771650"/>
            <a:ext cx="2819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Local SQLite + CSV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99D53D-769C-40AE-925C-CF586B83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095500"/>
            <a:ext cx="2819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12 curated starter records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Owner-maintained local data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C23DC6-D66A-458D-8573-A8F4AD68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76625"/>
            <a:ext cx="3048000" cy="104775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B0B51C-92C1-4729-83D4-743172D1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571875"/>
            <a:ext cx="2819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E80CD3-EFA5-44A8-A3E2-55F865E9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895725"/>
            <a:ext cx="2819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Matches, comparison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source links and caveats</a:t>
            </a:r>
          </a:p>
        </p:txBody>
      </p:sp>
      <p:cxnSp>
        <p:nvCxnSpPr>
          <p:cNvPr id="43" name=""/>
          <p:cNvCxnSpPr>
            <a:stCxn xmlns:a="http://schemas.openxmlformats.org/drawingml/2006/main" id="4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2324100" y="3000375"/>
            <a:ext cx="4381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A6797"/>
            </a:solidFill>
            <a:prstDash val="solid"/>
            <a:tailEnd type="arrow" w="med" len="med"/>
          </a:ln>
        </p:spPr>
      </p:cxnSp>
      <p:cxnSp>
        <p:nvCxnSpPr>
          <p:cNvPr id="44" name=""/>
          <p:cNvCxnSpPr>
            <a:stCxn xmlns:a="http://schemas.openxmlformats.org/drawingml/2006/main" id="7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4714875" y="3000375"/>
            <a:ext cx="5238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A6797"/>
            </a:solidFill>
            <a:prstDash val="solid"/>
            <a:tailEnd type="arrow" w="med" len="med"/>
          </a:ln>
        </p:spPr>
      </p:cxnSp>
      <p:cxnSp>
        <p:nvCxnSpPr>
          <p:cNvPr id="45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 flipV="1">
            <a:off x="7572375" y="2247900"/>
            <a:ext cx="809625" cy="75247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A6797"/>
            </a:solidFill>
            <a:prstDash val="solid"/>
            <a:tailEnd type="arrow" w="med" len="med"/>
          </a:ln>
        </p:spPr>
      </p:cxnSp>
      <p:cxnSp>
        <p:nvCxnSpPr>
          <p:cNvPr id="46" name=""/>
          <p:cNvCxnSpPr>
            <a:stCxn xmlns:a="http://schemas.openxmlformats.org/drawingml/2006/main" id="13" idx="2"/>
            <a:endCxn xmlns:a="http://schemas.openxmlformats.org/drawingml/2006/main" id="16" idx="0"/>
          </p:cNvCxnSpPr>
          <p:nvPr/>
        </p:nvCxnSpPr>
        <p:spPr>
          <a:xfrm xmlns:a="http://schemas.openxmlformats.org/drawingml/2006/main">
            <a:off x="9906000" y="2819400"/>
            <a:ext cx="0" cy="6572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A6797"/>
            </a:solidFill>
            <a:prstDash val="solid"/>
            <a:tailEnd type="arrow" w="med" len="med"/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5A4180-C829-4C49-8204-C122D9687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333875"/>
            <a:ext cx="2409825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Optional Ollama</a:t>
            </a:r>
          </a:p>
          <a:p xmlns:a="http://schemas.openxmlformats.org/drawingml/2006/main">
            <a:pPr algn="ctr">
              <a:defRPr sz="142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local model support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5CE993-DE03-4D2C-A3F5-F713DC0A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286375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Deterministic core works without the model</a:t>
            </a:r>
          </a:p>
        </p:txBody>
      </p:sp>
    </p:spTree>
    <p:extLst>
      <p:ext uri="{BB962C8B-B14F-4D97-AF65-F5344CB8AC3E}">
        <p14:creationId xmlns:p14="http://schemas.microsoft.com/office/powerpoint/2010/main" val="14752631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12C0FD-0E1F-44D2-8721-DDA5B60C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10896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7A8F5-8729-4154-807D-620736DF8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Agent behavior in one donor session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1921BD-5484-4029-97EB-287FF03F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9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3846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BE CSE Agentic AI Mini Project  | 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43F28-3233-427A-AC49-2375A0E4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238375"/>
            <a:ext cx="1809750" cy="15240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63639-33D9-4CEE-B231-13D21BD70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33362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1  Understand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5F5FE7-916C-43DC-B0F3-A7B614AF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657475"/>
            <a:ext cx="15811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Extract supported cause,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program, location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97E02E-112E-4509-9421-C303BBCC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238375"/>
            <a:ext cx="1809750" cy="15240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4DF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43462-880D-4791-8E95-0CDE3D88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33362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2  Decide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976B32-CDBB-4697-B490-59AFB7B1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657475"/>
            <a:ext cx="15811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Clarify if request is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missing or too broad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0E9FB-10F3-44AC-B3EE-2D916117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238375"/>
            <a:ext cx="1809750" cy="15240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FB7E6A-5536-4C93-9B0A-B35CC46B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233362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3  Search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B6B0CF-75DC-4A3C-9E8D-3B477E61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2657475"/>
            <a:ext cx="15811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Filter local records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by stated preferences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4F8327-86ED-4027-8593-B02F6585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38375"/>
            <a:ext cx="1809750" cy="15240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EF39E7-5021-4F47-9648-F61B82A2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33362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4  Respond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56F4D0-EB50-4B18-86FB-D9E88B67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657475"/>
            <a:ext cx="15811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Explain matches and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show sources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401B9C-814B-4173-BCDE-EF5D104B8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238375"/>
            <a:ext cx="1809750" cy="15240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4F1EF"/>
          </a:solidFill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F66B17-877F-4745-A3B3-5E0BA5D8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233362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5  Observe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98A25B-E9B2-4810-9D5D-454A81807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2657475"/>
            <a:ext cx="15811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Keep preferences and</a:t>
            </a:r>
          </a:p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refresh after updates</a:t>
            </a:r>
          </a:p>
        </p:txBody>
      </p:sp>
      <p:cxnSp>
        <p:nvCxnSpPr>
          <p:cNvPr id="42" name=""/>
          <p:cNvCxnSpPr>
            <a:stCxn xmlns:a="http://schemas.openxmlformats.org/drawingml/2006/main" id="4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2333625" y="3000375"/>
            <a:ext cx="5238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A6797"/>
            </a:solidFill>
            <a:prstDash val="solid"/>
            <a:tailEnd type="arrow" w="med" len="med"/>
          </a:ln>
        </p:spPr>
      </p:cxnSp>
      <p:cxnSp>
        <p:nvCxnSpPr>
          <p:cNvPr id="43" name=""/>
          <p:cNvCxnSpPr>
            <a:stCxn xmlns:a="http://schemas.openxmlformats.org/drawingml/2006/main" id="7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4667250" y="3000375"/>
            <a:ext cx="5238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A6797"/>
            </a:solidFill>
            <a:prstDash val="solid"/>
            <a:tailEnd type="arrow" w="med" len="med"/>
          </a:ln>
        </p:spPr>
      </p:cxnSp>
      <p:cxnSp>
        <p:nvCxnSpPr>
          <p:cNvPr id="44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7000875" y="3000375"/>
            <a:ext cx="5238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A6797"/>
            </a:solidFill>
            <a:prstDash val="solid"/>
            <a:tailEnd type="arrow" w="med" len="med"/>
          </a:ln>
        </p:spPr>
      </p:cxnSp>
      <p:cxnSp>
        <p:nvCxnSpPr>
          <p:cNvPr id="45" name="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9334500" y="3000375"/>
            <a:ext cx="5238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A6797"/>
            </a:solidFill>
            <a:prstDash val="solid"/>
            <a:tailEnd type="arrow" w="med" len="med"/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928A52-CF53-4844-AC12-39DAC2BDE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81500"/>
            <a:ext cx="10477500" cy="800100"/>
          </a:xfrm>
          <a:prstGeom xmlns:a="http://schemas.openxmlformats.org/drawingml/2006/main" prst="roundRect">
            <a:avLst>
              <a:gd name="adj" fmla="val 11905"/>
            </a:avLst>
          </a:prstGeom>
          <a:solidFill xmlns:a="http://schemas.openxmlformats.org/drawingml/2006/main">
            <a:srgbClr val="EFF4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Autonomy is bounded to clarification, local search, comparison, and preference refresh. The agent cannot donate, contact NGOs, or certify impact.</a:t>
            </a:r>
          </a:p>
        </p:txBody>
      </p:sp>
    </p:spTree>
    <p:extLst>
      <p:ext uri="{BB962C8B-B14F-4D97-AF65-F5344CB8AC3E}">
        <p14:creationId xmlns:p14="http://schemas.microsoft.com/office/powerpoint/2010/main" val="6432140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0011A2-D76E-4B98-8CD7-37E7E419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10896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B37D8A-3872-4CA9-9B8F-9886C192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What the application can do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5056BF-E8A5-4A64-A09C-CB941B198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9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3846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BE CSE Agentic AI Mini Project  | 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952D46-3193-47CA-943C-7AB098CFD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5257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Guided donor assistant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AB213C-7B51-496B-8DF7-15C40ABA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2098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EE9B98-223F-4EE1-940E-615ECADCA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085975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Ask a focused follow-up when needed.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18BDA1-2AB3-4D76-A382-00DE527F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696051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8B611A-4DF2-435B-9230-ABA0F9DC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572226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Search using supported preference labels.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B3D688-416F-4471-8722-6EC8F37C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18230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3B104A-A685-4229-87BF-7B4E0F96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058478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Refresh results when preferences change.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D69506-2F3F-4952-A6B0-452FD946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55257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Directory and local data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012F6E-CC1F-4F9D-8F28-99CF32070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098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19291F-D7D9-4D54-95B0-9A8F5AF4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85975"/>
            <a:ext cx="4524375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Browse, filter, and compare up to three records.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6EB881-90BD-4EF8-919F-0250FF3F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96051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8D2C9B-572D-41D7-AD3A-5003F3DA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572226"/>
            <a:ext cx="4524375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283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Add, edit, or remove local records with safeguards.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E3CC16-31BC-474A-99F0-606216461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8230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831E25-29F2-4379-A5D7-E3771295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58478"/>
            <a:ext cx="4524375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021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Use offline deterministic behavior; Ollama is optional.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A5A738-68B7-4A65-A712-759A6265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67250"/>
            <a:ext cx="10429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4A038B-E219-43FE-81F2-D425EA6A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953000"/>
            <a:ext cx="10334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The application supports exploration. It does not score, endorse, or guarantee an organization.</a:t>
            </a:r>
          </a:p>
        </p:txBody>
      </p:sp>
    </p:spTree>
    <p:extLst>
      <p:ext uri="{BB962C8B-B14F-4D97-AF65-F5344CB8AC3E}">
        <p14:creationId xmlns:p14="http://schemas.microsoft.com/office/powerpoint/2010/main" val="285480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96200-7870-47C9-80E6-0775FAAA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10896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5E5515-93DA-4DF0-A1D0-8EFC75E8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Evidence boundaries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C1DCEB-AE05-4ECA-9AE1-37CAC5A8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9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3846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BE CSE Agentic AI Mini Project  | 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8033B0-B338-4178-8CA0-B8A76A12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571625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A4F20-026F-4664-93D9-B4A5670D6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1050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starter NGO records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03088-7928-422F-96FD-C2FDA2DF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571625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9216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Source links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50A6E-AD29-4D10-99A0-8431DC95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1050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and access dates shown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F7F08-CBAF-4CEF-BECF-AD5594BC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571625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9216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No rating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5CB2B-6CB8-48D1-8C47-FDC17160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1050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or impact guarantee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7385A4-05CD-4DF6-BC18-4B71F63B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52750"/>
            <a:ext cx="10382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ACEFDC-7121-4B75-B288-C586C11DC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4766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2242D5-84A0-49F2-A8C0-D1A2809B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52800"/>
            <a:ext cx="9715500" cy="5586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Location labels can be broad and need direct confirmation.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D8F0E6-42B3-4722-94C3-B16724A1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040029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FEAC05-CA89-42E7-BA62-E97BC326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16204"/>
            <a:ext cx="9715500" cy="5586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The sample is not a comprehensive NGO directory.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7A790A-4DD9-414F-BF48-DE755002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0343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2459B2-B994-4CDF-8E5B-9B4ECC2B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79608"/>
            <a:ext cx="9715500" cy="5586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Source availability and model-generated quality are not covered by the test suite.</a:t>
            </a:r>
          </a:p>
        </p:txBody>
      </p:sp>
    </p:spTree>
    <p:extLst>
      <p:ext uri="{BB962C8B-B14F-4D97-AF65-F5344CB8AC3E}">
        <p14:creationId xmlns:p14="http://schemas.microsoft.com/office/powerpoint/2010/main" val="4209455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286FAE-B882-4941-9317-723869E4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10896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84A59D-DCDA-4FBF-B608-3A5AD964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Evaluation results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8B087-E36F-4BD6-AC18-80085E06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9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3846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BE CSE Agentic AI Mini Project  | 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40EE7-278B-4F01-B0EB-D65FCD42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24000"/>
            <a:ext cx="238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5250" b="1">
                <a:solidFill>
                  <a:srgbClr val="138A8A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38A8A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2D4D81-DA29-428F-A404-6D58D3B2E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19375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automated cases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284A8-DC41-4315-AF30-4515FA0C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1524000"/>
            <a:ext cx="238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5250" b="1">
                <a:solidFill>
                  <a:srgbClr val="39845B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39845B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DA66D-6F49-4DFA-9431-9157801DF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619375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passed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0413BB-F856-46EC-939A-ABD2E0FA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524000"/>
            <a:ext cx="238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52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6E0D0E-A59F-467D-944A-253D5FCC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19375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failed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D9B974-8367-4247-8C8F-E0712C98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33750"/>
            <a:ext cx="1047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ABE0F-86B2-4567-B13E-1C3F3E19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8100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86944E-4455-44EE-800B-38C71D64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86175"/>
            <a:ext cx="9906000" cy="534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Preference aliases, clarification, matching, and location filters.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7DE27B-CED4-46CB-B9AE-20FE8B12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315778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82BED8-9FD4-499F-AB68-5B7D73A3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191953"/>
            <a:ext cx="9906000" cy="534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UI flows, comparison, local data editing, and database migration.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4264C6-0416-455A-BE05-B70562F7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82155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BAF1C8-511C-48C0-9396-7B84F8E38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97730"/>
            <a:ext cx="9906000" cy="534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Fallback when the optional local model endpoint is unavailable.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708785-E158-4CDE-866E-D41E4CEDA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6197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Python 3.14.7  |  Recorded run: 28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4480976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4B888A-79F0-46BD-BDA2-68ECDE91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10896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NGO IMPACTGUIDE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920CD-4B74-4DF4-9A73-F9395F10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Current limits and next evaluation steps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42FFBF-5793-4BB0-83E6-64B9AA317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1089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53846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BE CSE Agentic AI Mini Project  | 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B1B0F-C08C-4138-95D8-5C11CB83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811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827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Current limits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6B3D26-33EA-4C26-8796-3AFCE723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2098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0EE75F-31CB-469F-BF7B-0B567FF2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085975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Curated 12-record sample only.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201FAC-23FD-4FB3-8570-E648158A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686526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01E785-CB22-4FC5-A776-019C287A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562701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283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No automatic link checking or live source verification.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1A9037-0F86-48E4-B2B0-41CD5A54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16325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5C0549-2BAF-4BB4-8EBF-62063352C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039428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20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No donor usability study or real donation outcome evaluation.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1F131-55F4-4880-80DB-774CB24E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5811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827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345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2345A"/>
                </a:solidFill>
                <a:latin typeface="Arial"/>
                <a:ea typeface="Arial"/>
                <a:cs typeface="Arial"/>
              </a:rPr>
              <a:t>Next steps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38286E-1D3D-426F-9652-B582F628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098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677AB6-C3CA-41D0-A7BE-D943FCD6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85975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307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Review source pages and update coverage notes.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BA87BB-F6B4-4226-8ACC-D313FDAB0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526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D34300-D579-4661-B2C5-F0C1D4F0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562701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20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Run a small usability test and report observed outcomes.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22F841-5152-474F-99FD-681585C8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6325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F27F15-BA19-4637-9519-ACE4B6BC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39428"/>
            <a:ext cx="4476750" cy="510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20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263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634"/>
                </a:solidFill>
                <a:latin typeface="Arial"/>
                <a:ea typeface="Arial"/>
                <a:cs typeface="Arial"/>
              </a:rPr>
              <a:t>Evaluate optional Ollama summaries with a grounding checklist.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89151C-8523-4D26-AA11-34C6D4CE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62500"/>
            <a:ext cx="10382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145DF5-972F-4C7B-B0DD-7891A0F0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95875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2A679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A6797"/>
                </a:solidFill>
                <a:latin typeface="Arial"/>
                <a:ea typeface="Arial"/>
                <a:cs typeface="Arial"/>
              </a:rPr>
              <a:t>The current build is a functional, test-covered mini-project prototype. Its claims stay within the evidence available.</a:t>
            </a:r>
          </a:p>
        </p:txBody>
      </p:sp>
    </p:spTree>
    <p:extLst>
      <p:ext uri="{BB962C8B-B14F-4D97-AF65-F5344CB8AC3E}">
        <p14:creationId xmlns:p14="http://schemas.microsoft.com/office/powerpoint/2010/main" val="8364769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2026-09-28T15:37:14.7980000Z</dcterms:created>
  <dcterms:modified xsi:type="dcterms:W3CDTF">2026-09-28T15:37:14.7980000Z</dcterms:modified>
</coreProperties>
</file>